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onsolas" panose="020B0609020204030204" pitchFamily="49" charset="0"/>
      <p:regular r:id="rId39"/>
      <p:bold r:id="rId40"/>
      <p:italic r:id="rId41"/>
      <p:boldItalic r:id="rId42"/>
    </p:embeddedFont>
    <p:embeddedFont>
      <p:font typeface="Roboto" panose="020B060402020202020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-422" y="53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205568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38" name="Google Shape;13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7061d4eb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7061d4eb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727061d4eb_0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27061d4eb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27061d4eb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727061d4eb_0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27061d4eb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27061d4eb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727061d4eb_0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27061d4eb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727061d4eb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727061d4eb_0_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27061d4eb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727061d4eb_0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727061d4eb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27061d4eb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27061d4eb_0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727061d4eb_0_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27061d4eb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27061d4eb_0_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727061d4eb_0_1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27061d4eb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27061d4eb_0_1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727061d4eb_0_1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27061d4eb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27061d4eb_0_1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727061d4eb_0_1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27061d4eb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727061d4eb_0_1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727061d4eb_0_1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727061d4eb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727061d4eb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727061d4eb_0_1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18e76b0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718e76b0e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718e76b0e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313" name="Google Shape;313;g718e76b0e2_0_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718e76b0e2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718e76b0e2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718e76b0e2_0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727061d4eb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" name="Google Shape;327;g727061d4eb_0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727061d4eb_0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29" name="Google Shape;329;g727061d4eb_0_13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727061d4eb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727061d4eb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727061d4eb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727061d4eb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727061d4eb_0_1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727061d4eb_0_1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727061d4eb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Google Shape;352;g727061d4eb_0_2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727061d4eb_0_2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354" name="Google Shape;354;g727061d4eb_0_21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727061d4eb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727061d4eb_0_2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727061d4eb_0_2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27061d4eb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Google Shape;368;g727061d4eb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727061d4eb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370" name="Google Shape;370;g727061d4eb_0_23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727061d4eb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727061d4eb_0_2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727061d4eb_0_2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57" name="Google Shape;157;p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" name="Google Shape;38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86" name="Google Shape;386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30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98" name="Google Shape;398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32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bbc7433b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bbc7433b2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6bbc7433b2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27061d4e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727061d4eb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727061d4eb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73" name="Google Shape;173;g727061d4eb_0_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27061d4eb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27061d4eb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727061d4eb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27061d4eb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27061d4eb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727061d4eb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27061d4e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27061d4eb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727061d4eb_0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27061d4e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g727061d4eb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727061d4eb_0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07" name="Google Shape;207;g727061d4eb_0_5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clickup.com/signu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0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curemen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Decision-making_software" TargetMode="External"/><Relationship Id="rId3" Type="http://schemas.openxmlformats.org/officeDocument/2006/relationships/hyperlink" Target="https://en.wikipedia.org/wiki/Schedule_(workplace)" TargetMode="External"/><Relationship Id="rId7" Type="http://schemas.openxmlformats.org/officeDocument/2006/relationships/hyperlink" Target="https://en.wikipedia.org/wiki/Communicati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en.wikipedia.org/wiki/Collaboration_software" TargetMode="External"/><Relationship Id="rId5" Type="http://schemas.openxmlformats.org/officeDocument/2006/relationships/hyperlink" Target="https://en.wikipedia.org/wiki/Resource_allocation" TargetMode="External"/><Relationship Id="rId4" Type="http://schemas.openxmlformats.org/officeDocument/2006/relationships/hyperlink" Target="https://en.wikipedia.org/wiki/Cost_contro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tract_management_softwar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r>
              <a:rPr lang="en-US"/>
              <a:t>PHP web development 2019/2020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/>
          </a:p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Project Management Tools</a:t>
            </a:r>
            <a:endParaRPr sz="7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/>
          </a:p>
        </p:txBody>
      </p:sp>
      <p:sp>
        <p:nvSpPr>
          <p:cNvPr id="142" name="Google Shape;142;p13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Milena Tomova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Vratsa Software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registration</a:t>
            </a:r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Register here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https://app.clickup.com/signup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will receive a confirmation code on your e-mail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ClickUp</a:t>
            </a:r>
            <a:endParaRPr/>
          </a:p>
        </p:txBody>
      </p:sp>
      <p:sp>
        <p:nvSpPr>
          <p:cNvPr id="218" name="Google Shape;218;p2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Setting up your first workspace</a:t>
            </a:r>
            <a:endParaRPr/>
          </a:p>
        </p:txBody>
      </p:sp>
      <p:sp>
        <p:nvSpPr>
          <p:cNvPr id="225" name="Google Shape;225;p23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will be redirected to basic settings of your workspace like -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color, theme, connecting to other apps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Next few settings are based on the needs of our current projects</a:t>
            </a:r>
            <a:endParaRPr sz="2400" b="1" i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lphaL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Who will be joining …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romanL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 and other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lphaL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many people will you be working with?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romanL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1-5 - for your project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lphaL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Na﻿me your Workspace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romanL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may be your project name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ClickUp</a:t>
            </a:r>
            <a:endParaRPr/>
          </a:p>
        </p:txBody>
      </p:sp>
      <p:sp>
        <p:nvSpPr>
          <p:cNvPr id="227" name="Google Shape;227;p2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Setting up your first workspace</a:t>
            </a:r>
            <a:endParaRPr/>
          </a:p>
        </p:txBody>
      </p:sp>
      <p:sp>
        <p:nvSpPr>
          <p:cNvPr id="234" name="Google Shape;234;p24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lphaL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Invite people to your Workspace -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romanL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send invitation to your partner/s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lphaL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you want to enable ClickApps for your Space?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romanL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Don`t forget to choose - Multiple Assignees and priorities / you can add them later also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lphaL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you want to add any Workspace integrations?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romanL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may be here will be appropriate to choose GitHub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ClickUp</a:t>
            </a:r>
            <a:endParaRPr/>
          </a:p>
        </p:txBody>
      </p:sp>
      <p:sp>
        <p:nvSpPr>
          <p:cNvPr id="236" name="Google Shape;236;p2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Setting up your first workspace</a:t>
            </a:r>
            <a:endParaRPr/>
          </a:p>
        </p:txBody>
      </p:sp>
      <p:sp>
        <p:nvSpPr>
          <p:cNvPr id="243" name="Google Shape;243;p25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137160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romanLcPeriod"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lphaL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you want to import tasks?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romanL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have set them already in another PMS - you can import them at this step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ClickUp</a:t>
            </a:r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Setting up your first workspace</a:t>
            </a:r>
            <a:endParaRPr/>
          </a:p>
        </p:txBody>
      </p:sp>
      <p:sp>
        <p:nvSpPr>
          <p:cNvPr id="252" name="Google Shape;252;p26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Choose a template to get started. 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lphaL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Agile Project Management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romanL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Bug queues  - more relevant for QA and tester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romanL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Sprints* and backlogs - more relevant for us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will get a template filled with demo tasks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next you can watch videos explaining how to work with ClickUp or follow the basic steps provided here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ClickUp</a:t>
            </a:r>
            <a:endParaRPr/>
          </a:p>
        </p:txBody>
      </p:sp>
      <p:sp>
        <p:nvSpPr>
          <p:cNvPr id="254" name="Google Shape;254;p2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7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*sprint</a:t>
            </a:r>
            <a:endParaRPr/>
          </a:p>
        </p:txBody>
      </p:sp>
      <p:sp>
        <p:nvSpPr>
          <p:cNvPr id="261" name="Google Shape;261;p27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teams of ten or fewer members, </a:t>
            </a:r>
            <a:endParaRPr sz="24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break their work into </a:t>
            </a:r>
            <a:endParaRPr sz="24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goals that can be completed within timeboxed iterations, called </a:t>
            </a:r>
            <a:r>
              <a:rPr lang="en-US" sz="24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sprints</a:t>
            </a:r>
            <a:r>
              <a:rPr lang="en-US" sz="24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no longer than one month and most commonly two weeks, then track progress and re-plan in 15-minute time-boxed daily meetings, called daily scrums</a:t>
            </a:r>
            <a:endParaRPr sz="24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ClickUp</a:t>
            </a:r>
            <a:endParaRPr/>
          </a:p>
        </p:txBody>
      </p:sp>
      <p:sp>
        <p:nvSpPr>
          <p:cNvPr id="263" name="Google Shape;263;p2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Setting up your first workspace</a:t>
            </a:r>
            <a:endParaRPr/>
          </a:p>
        </p:txBody>
      </p:sp>
      <p:sp>
        <p:nvSpPr>
          <p:cNvPr id="270" name="Google Shape;270;p28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already in the ClickUp main page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lphaL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 the left is the tab for adding spaces, tasks, API DOCS, etc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ClickUp</a:t>
            </a:r>
            <a:endParaRPr/>
          </a:p>
        </p:txBody>
      </p:sp>
      <p:sp>
        <p:nvSpPr>
          <p:cNvPr id="272" name="Google Shape;272;p2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9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Managing/adding more spaces</a:t>
            </a:r>
            <a:endParaRPr/>
          </a:p>
        </p:txBody>
      </p:sp>
      <p:sp>
        <p:nvSpPr>
          <p:cNvPr id="279" name="Google Shape;279;p29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If you want to add new space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add space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Enter space name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Go through next settings</a:t>
            </a:r>
            <a:endParaRPr sz="2400" b="1" i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task statuses do you want?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you can set the statuses* you will use in your PM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romanL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one type on the left - for example Kanban and you can add more statuses than are provided - add custom types or those from the app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ClickUp</a:t>
            </a:r>
            <a:endParaRPr/>
          </a:p>
        </p:txBody>
      </p:sp>
      <p:sp>
        <p:nvSpPr>
          <p:cNvPr id="281" name="Google Shape;281;p2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setting/changing 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track status</a:t>
            </a:r>
            <a:endParaRPr/>
          </a:p>
        </p:txBody>
      </p:sp>
      <p:sp>
        <p:nvSpPr>
          <p:cNvPr id="288" name="Google Shape;288;p3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Task status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a convenient tool to track project progress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Available statuses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pending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progress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be tested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delayed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closed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n-U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every PMS can have statuses different set of statuses or allow users to set custom statuses to facilitate th PM</a:t>
            </a:r>
            <a:endParaRPr sz="18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ClickUp</a:t>
            </a:r>
            <a:endParaRPr/>
          </a:p>
        </p:txBody>
      </p:sp>
      <p:sp>
        <p:nvSpPr>
          <p:cNvPr id="290" name="Google Shape;290;p3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1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Managing/adding more spaces</a:t>
            </a:r>
            <a:endParaRPr/>
          </a:p>
        </p:txBody>
      </p:sp>
      <p:sp>
        <p:nvSpPr>
          <p:cNvPr id="297" name="Google Shape;297;p31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Enable ClickApps -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Here for our projects the important ones are </a:t>
            </a:r>
            <a:endParaRPr sz="2400" b="1" i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Priority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Multiple assignees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 Tracking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like you can turn on more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Default settings for views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turn on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romanL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romanL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Board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ClickUp</a:t>
            </a:r>
            <a:endParaRPr/>
          </a:p>
        </p:txBody>
      </p:sp>
      <p:sp>
        <p:nvSpPr>
          <p:cNvPr id="299" name="Google Shape;299;p3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46087" lvl="0" indent="-325437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Project manager</a:t>
            </a:r>
            <a:endParaRPr sz="1400"/>
          </a:p>
          <a:p>
            <a:pPr marL="446087" lvl="0" indent="-325437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Project management tools</a:t>
            </a:r>
            <a:endParaRPr sz="1400"/>
          </a:p>
          <a:p>
            <a:pPr marL="446087" lvl="0" indent="-325437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ClickUp</a:t>
            </a:r>
            <a:endParaRPr sz="1400"/>
          </a:p>
          <a:p>
            <a:pPr marL="989981" lvl="1" indent="-355362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SzPts val="1400"/>
              <a:buChar char="▪"/>
            </a:pPr>
            <a:r>
              <a:rPr lang="en-US" sz="1400"/>
              <a:t>registration</a:t>
            </a:r>
            <a:endParaRPr sz="1400"/>
          </a:p>
          <a:p>
            <a:pPr marL="989981" lvl="1" indent="-355362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SzPts val="1400"/>
              <a:buChar char="▪"/>
            </a:pPr>
            <a:r>
              <a:rPr lang="en-US" sz="1400"/>
              <a:t>create and set up workspace</a:t>
            </a:r>
            <a:endParaRPr sz="1400"/>
          </a:p>
          <a:p>
            <a:pPr marL="989981" lvl="1" indent="-355362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SzPts val="1400"/>
              <a:buChar char="▪"/>
            </a:pPr>
            <a:r>
              <a:rPr lang="en-US" sz="1400"/>
              <a:t>template </a:t>
            </a:r>
            <a:endParaRPr sz="1400"/>
          </a:p>
          <a:p>
            <a:pPr marL="1523047" lvl="2" indent="-279209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SzPts val="1400"/>
              <a:buChar char="▪"/>
            </a:pPr>
            <a:r>
              <a:rPr lang="en-US" sz="1400"/>
              <a:t>springs and tasks</a:t>
            </a:r>
            <a:endParaRPr sz="1400"/>
          </a:p>
          <a:p>
            <a:pPr marL="989981" lvl="1" indent="-355362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SzPts val="1400"/>
              <a:buChar char="▪"/>
            </a:pPr>
            <a:r>
              <a:rPr lang="en-US" sz="1400"/>
              <a:t>managing more spaces/add new space</a:t>
            </a:r>
            <a:endParaRPr sz="1400"/>
          </a:p>
          <a:p>
            <a:pPr marL="457200" lvl="0" indent="-3175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/>
              <a:t>How to</a:t>
            </a:r>
            <a:endParaRPr sz="1400"/>
          </a:p>
          <a:p>
            <a:pPr marL="457200" lvl="0" indent="-3175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/>
              <a:t>Using DOCS API</a:t>
            </a:r>
            <a:endParaRPr sz="1400"/>
          </a:p>
          <a:p>
            <a:pPr marL="457200" lvl="0" indent="-3175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/>
              <a:t>View springs and tasks</a:t>
            </a:r>
            <a:endParaRPr sz="1400"/>
          </a:p>
          <a:p>
            <a:pPr marL="914400" lvl="1" indent="-3175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>
                <a:solidFill>
                  <a:srgbClr val="1A340C"/>
                </a:solidFill>
              </a:rPr>
              <a:t>list</a:t>
            </a:r>
            <a:endParaRPr sz="1400">
              <a:solidFill>
                <a:srgbClr val="1A340C"/>
              </a:solidFill>
            </a:endParaRPr>
          </a:p>
          <a:p>
            <a:pPr marL="914400" lvl="1" indent="-3175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>
                <a:solidFill>
                  <a:srgbClr val="1A340C"/>
                </a:solidFill>
              </a:rPr>
              <a:t>board</a:t>
            </a:r>
            <a:endParaRPr sz="1400"/>
          </a:p>
          <a:p>
            <a:pPr marL="457200" lvl="0" indent="-31750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/>
              <a:t>Organise bugs as tasks</a:t>
            </a:r>
            <a:endParaRPr sz="1400"/>
          </a:p>
          <a:p>
            <a:pPr marL="0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2" name="Google Shape;152;p1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2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Managing/adding more spaces</a:t>
            </a:r>
            <a:endParaRPr/>
          </a:p>
        </p:txBody>
      </p:sp>
      <p:sp>
        <p:nvSpPr>
          <p:cNvPr id="306" name="Google Shape;306;p32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space was created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choose template /or set your own/.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now I suggest you to click on the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 a template</a:t>
            </a: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middle of the page and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again choose - Agile Project Management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then - Sprints and backlogs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- Use a template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ClickUp</a:t>
            </a:r>
            <a:endParaRPr/>
          </a:p>
        </p:txBody>
      </p:sp>
      <p:sp>
        <p:nvSpPr>
          <p:cNvPr id="308" name="Google Shape;308;p3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"/>
          <p:cNvSpPr txBox="1"/>
          <p:nvPr/>
        </p:nvSpPr>
        <p:spPr>
          <a:xfrm>
            <a:off x="4374450" y="2244925"/>
            <a:ext cx="3443100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How To</a:t>
            </a:r>
            <a:endParaRPr sz="36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4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how to</a:t>
            </a:r>
            <a:endParaRPr/>
          </a:p>
        </p:txBody>
      </p:sp>
      <p:sp>
        <p:nvSpPr>
          <p:cNvPr id="322" name="Google Shape;322;p34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➔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new spring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➔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Remove spring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➔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 new task - manually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➔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a spring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➔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 task  to a member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➔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 task`s priority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➔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 task`s due date/time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➔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 sub tasks to a task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</a:t>
            </a:r>
            <a:endParaRPr/>
          </a:p>
        </p:txBody>
      </p:sp>
      <p:sp>
        <p:nvSpPr>
          <p:cNvPr id="324" name="Google Shape;324;p3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5"/>
          <p:cNvSpPr txBox="1"/>
          <p:nvPr/>
        </p:nvSpPr>
        <p:spPr>
          <a:xfrm>
            <a:off x="4374450" y="2244925"/>
            <a:ext cx="3443100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ClickUp </a:t>
            </a:r>
            <a:endParaRPr sz="36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API DOCS</a:t>
            </a:r>
            <a:endParaRPr sz="36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use it for</a:t>
            </a:r>
            <a:endParaRPr/>
          </a:p>
        </p:txBody>
      </p:sp>
      <p:sp>
        <p:nvSpPr>
          <p:cNvPr id="338" name="Google Shape;338;p36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➔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describe your project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➔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 pages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➔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end points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➔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base design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➔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task list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➔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etc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API Docs</a:t>
            </a:r>
            <a:endParaRPr/>
          </a:p>
        </p:txBody>
      </p:sp>
      <p:sp>
        <p:nvSpPr>
          <p:cNvPr id="340" name="Google Shape;340;p3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7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use it for</a:t>
            </a:r>
            <a:endParaRPr/>
          </a:p>
        </p:txBody>
      </p:sp>
      <p:sp>
        <p:nvSpPr>
          <p:cNvPr id="347" name="Google Shape;347;p37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convert the Docs task list to tasks, distrubuted into springs,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 each task -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asignee/s,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due date,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priority,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status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API Docs</a:t>
            </a:r>
            <a:endParaRPr/>
          </a:p>
        </p:txBody>
      </p:sp>
      <p:sp>
        <p:nvSpPr>
          <p:cNvPr id="349" name="Google Shape;349;p3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8"/>
          <p:cNvSpPr txBox="1"/>
          <p:nvPr/>
        </p:nvSpPr>
        <p:spPr>
          <a:xfrm>
            <a:off x="4374450" y="2244925"/>
            <a:ext cx="3443100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View springs and tasks</a:t>
            </a:r>
            <a:endParaRPr sz="36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9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views</a:t>
            </a:r>
            <a:endParaRPr/>
          </a:p>
        </p:txBody>
      </p:sp>
      <p:sp>
        <p:nvSpPr>
          <p:cNvPr id="363" name="Google Shape;363;p39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scrums and tasks as list</a:t>
            </a:r>
            <a:endParaRPr sz="30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Board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0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tasks are ordered by status on a “board”</a:t>
            </a:r>
            <a:endParaRPr sz="30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views</a:t>
            </a:r>
            <a:endParaRPr/>
          </a:p>
        </p:txBody>
      </p:sp>
      <p:sp>
        <p:nvSpPr>
          <p:cNvPr id="365" name="Google Shape;365;p3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0"/>
          <p:cNvSpPr txBox="1"/>
          <p:nvPr/>
        </p:nvSpPr>
        <p:spPr>
          <a:xfrm>
            <a:off x="4374450" y="2244925"/>
            <a:ext cx="3443100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Organise Bugs List</a:t>
            </a:r>
            <a:endParaRPr sz="36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1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Bugs List</a:t>
            </a:r>
            <a:endParaRPr/>
          </a:p>
        </p:txBody>
      </p:sp>
      <p:sp>
        <p:nvSpPr>
          <p:cNvPr id="379" name="Google Shape;379;p41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Every sprint template 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has a bug item 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a tab to organise as tasks bugs found.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assign to bug task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-"/>
            </a:pP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asignee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-"/>
            </a:pP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due date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-"/>
            </a:pP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priority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-"/>
            </a:pP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etc 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4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Bugs List</a:t>
            </a:r>
            <a:endParaRPr/>
          </a:p>
        </p:txBody>
      </p:sp>
      <p:sp>
        <p:nvSpPr>
          <p:cNvPr id="381" name="Google Shape;381;p4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/>
          <p:nvPr/>
        </p:nvSpPr>
        <p:spPr>
          <a:xfrm>
            <a:off x="4528200" y="1866825"/>
            <a:ext cx="31329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Project manager</a:t>
            </a:r>
            <a:endParaRPr sz="48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4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</a:t>
            </a:r>
            <a:r>
              <a:rPr lang="en-US" sz="2900" u="sng">
                <a:solidFill>
                  <a:schemeClr val="hlink"/>
                </a:solidFill>
                <a:hlinkClick r:id="rId5"/>
              </a:rPr>
              <a:t>fb.com/</a:t>
            </a:r>
            <a:r>
              <a:rPr lang="en-US" sz="2900" u="sng">
                <a:solidFill>
                  <a:schemeClr val="hlink"/>
                </a:solidFill>
                <a:hlinkClick r:id="rId5"/>
              </a:rPr>
              <a:t>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401" name="Google Shape;401;p4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402" name="Google Shape;402;p44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4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4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Project management tools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PMS</a:t>
            </a:r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managers have the responsibility of the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planning,</a:t>
            </a:r>
            <a:r>
              <a:rPr lang="en-US" sz="2400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procurement and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execution of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a project, in any undertaking that has </a:t>
            </a:r>
            <a:endParaRPr sz="2400" b="1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defined scope,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defined start and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defined finish;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regardless of industry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i="1">
                <a:solidFill>
                  <a:schemeClr val="dk1"/>
                </a:solidFill>
              </a:rPr>
              <a:t>wikipedia</a:t>
            </a:r>
            <a:endParaRPr sz="2400" i="1">
              <a:solidFill>
                <a:schemeClr val="dk1"/>
              </a:solidFill>
            </a:endParaRPr>
          </a:p>
        </p:txBody>
      </p:sp>
      <p:sp>
        <p:nvSpPr>
          <p:cNvPr id="167" name="Google Shape;167;p1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management tools/software</a:t>
            </a:r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/>
          <p:nvPr/>
        </p:nvSpPr>
        <p:spPr>
          <a:xfrm>
            <a:off x="4528200" y="1866825"/>
            <a:ext cx="31329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Project management tools</a:t>
            </a:r>
            <a:endParaRPr sz="36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Project management tools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PMS</a:t>
            </a:r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PMS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Depending on the sophistication of the software, it can manage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estimation and planning,</a:t>
            </a:r>
            <a:r>
              <a:rPr lang="en-US" sz="2400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 </a:t>
            </a:r>
            <a:r>
              <a:rPr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scheduling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US" sz="2400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cost control,  budget management,</a:t>
            </a:r>
            <a:r>
              <a:rPr lang="en-US" sz="2400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resource allocation,</a:t>
            </a:r>
            <a:r>
              <a:rPr lang="en-US" sz="2400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/>
              </a:rPr>
              <a:t>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collaboration software,</a:t>
            </a:r>
            <a:r>
              <a:rPr lang="en-US" sz="2400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/>
              </a:rPr>
              <a:t>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communication,</a:t>
            </a:r>
            <a:r>
              <a:rPr lang="en-US" sz="2400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8"/>
              </a:rPr>
              <a:t>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decision-making, quality management, time management, documentation ...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dk1"/>
                </a:solidFill>
              </a:rPr>
              <a:t>wikipedia</a:t>
            </a:r>
            <a:endParaRPr sz="2400" i="1">
              <a:solidFill>
                <a:schemeClr val="dk1"/>
              </a:solidFill>
            </a:endParaRPr>
          </a:p>
        </p:txBody>
      </p:sp>
      <p:sp>
        <p:nvSpPr>
          <p:cNvPr id="183" name="Google Shape;183;p1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management tools/software</a:t>
            </a:r>
            <a:endParaRPr/>
          </a:p>
        </p:txBody>
      </p:sp>
      <p:sp>
        <p:nvSpPr>
          <p:cNvPr id="184" name="Google Shape;184;p1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Project management tools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PMS</a:t>
            </a:r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PMS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has the capacity to help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plan,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organize, and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manage resource tools and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 resource estimates.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 i="1">
              <a:solidFill>
                <a:schemeClr val="dk1"/>
              </a:solidFill>
            </a:endParaRPr>
          </a:p>
          <a:p>
            <a:pPr marL="457200" lvl="0" indent="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 i="1">
              <a:solidFill>
                <a:schemeClr val="dk1"/>
              </a:solidFill>
            </a:endParaRPr>
          </a:p>
          <a:p>
            <a:pPr marL="457200" lvl="0" indent="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dk1"/>
                </a:solidFill>
              </a:rPr>
              <a:t>wikipedia</a:t>
            </a:r>
            <a:endParaRPr sz="2400" i="1">
              <a:solidFill>
                <a:schemeClr val="dk1"/>
              </a:solidFill>
            </a:endParaRPr>
          </a:p>
        </p:txBody>
      </p:sp>
      <p:sp>
        <p:nvSpPr>
          <p:cNvPr id="192" name="Google Shape;192;p1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management tools/software</a:t>
            </a:r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Project management tools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PMS</a:t>
            </a:r>
            <a:endParaRPr/>
          </a:p>
        </p:txBody>
      </p:sp>
      <p:sp>
        <p:nvSpPr>
          <p:cNvPr id="200" name="Google Shape;200;p2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Today, numerous PC and browser-based project management software and</a:t>
            </a:r>
            <a:r>
              <a:rPr lang="en-US" sz="2400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 </a:t>
            </a:r>
            <a:r>
              <a:rPr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contract management software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solutions exist -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Trello, Asana, Zoho, ClickUp ….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are finding applications in almost every type of business.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dk1"/>
                </a:solidFill>
              </a:rPr>
              <a:t>wikipedia</a:t>
            </a:r>
            <a:endParaRPr sz="2400" i="1">
              <a:solidFill>
                <a:schemeClr val="dk1"/>
              </a:solidFill>
            </a:endParaRPr>
          </a:p>
        </p:txBody>
      </p:sp>
      <p:sp>
        <p:nvSpPr>
          <p:cNvPr id="201" name="Google Shape;201;p2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management tools/software</a:t>
            </a:r>
            <a:endParaRPr/>
          </a:p>
        </p:txBody>
      </p:sp>
      <p:sp>
        <p:nvSpPr>
          <p:cNvPr id="202" name="Google Shape;202;p2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 txBox="1"/>
          <p:nvPr/>
        </p:nvSpPr>
        <p:spPr>
          <a:xfrm>
            <a:off x="4420650" y="2303950"/>
            <a:ext cx="3350700" cy="8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ClickUp</a:t>
            </a:r>
            <a:endParaRPr sz="36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1177</Words>
  <Application>Microsoft Office PowerPoint</Application>
  <PresentationFormat>По избор</PresentationFormat>
  <Paragraphs>305</Paragraphs>
  <Slides>32</Slides>
  <Notes>32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32</vt:i4>
      </vt:variant>
    </vt:vector>
  </HeadingPairs>
  <TitlesOfParts>
    <vt:vector size="38" baseType="lpstr">
      <vt:lpstr>Arial</vt:lpstr>
      <vt:lpstr>Calibri</vt:lpstr>
      <vt:lpstr>Consolas</vt:lpstr>
      <vt:lpstr>Noto Sans Symbols</vt:lpstr>
      <vt:lpstr>Roboto</vt:lpstr>
      <vt:lpstr>1_SoftUni3_1</vt:lpstr>
      <vt:lpstr>Project Management Tools </vt:lpstr>
      <vt:lpstr>Table of Contents</vt:lpstr>
      <vt:lpstr>Презентация на PowerPoint</vt:lpstr>
      <vt:lpstr>Project management tools/software</vt:lpstr>
      <vt:lpstr>Презентация на PowerPoint</vt:lpstr>
      <vt:lpstr>Project management tools/software</vt:lpstr>
      <vt:lpstr>Project management tools/software</vt:lpstr>
      <vt:lpstr>Project management tools/software</vt:lpstr>
      <vt:lpstr>Презентация на PowerPoint</vt:lpstr>
      <vt:lpstr>ClickUp</vt:lpstr>
      <vt:lpstr>ClickUp</vt:lpstr>
      <vt:lpstr>ClickUp</vt:lpstr>
      <vt:lpstr>ClickUp</vt:lpstr>
      <vt:lpstr>ClickUp</vt:lpstr>
      <vt:lpstr>ClickUp</vt:lpstr>
      <vt:lpstr>ClickUp</vt:lpstr>
      <vt:lpstr>ClickUp</vt:lpstr>
      <vt:lpstr>ClickUp</vt:lpstr>
      <vt:lpstr>ClickUp</vt:lpstr>
      <vt:lpstr>ClickUp</vt:lpstr>
      <vt:lpstr>Презентация на PowerPoint</vt:lpstr>
      <vt:lpstr>How to</vt:lpstr>
      <vt:lpstr>Презентация на PowerPoint</vt:lpstr>
      <vt:lpstr>API Docs</vt:lpstr>
      <vt:lpstr>API Docs</vt:lpstr>
      <vt:lpstr>Презентация на PowerPoint</vt:lpstr>
      <vt:lpstr>views</vt:lpstr>
      <vt:lpstr>Презентация на PowerPoint</vt:lpstr>
      <vt:lpstr>Bugs List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Management Tools </dc:title>
  <dc:creator>Milena</dc:creator>
  <cp:lastModifiedBy>Ariel</cp:lastModifiedBy>
  <cp:revision>1</cp:revision>
  <dcterms:modified xsi:type="dcterms:W3CDTF">2020-04-01T15:44:26Z</dcterms:modified>
</cp:coreProperties>
</file>